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90" r:id="rId4"/>
    <p:sldId id="288" r:id="rId5"/>
    <p:sldId id="268" r:id="rId6"/>
    <p:sldId id="289" r:id="rId7"/>
    <p:sldId id="269" r:id="rId8"/>
    <p:sldId id="270" r:id="rId9"/>
    <p:sldId id="292" r:id="rId10"/>
    <p:sldId id="283" r:id="rId11"/>
    <p:sldId id="284" r:id="rId12"/>
    <p:sldId id="285" r:id="rId13"/>
    <p:sldId id="286" r:id="rId14"/>
    <p:sldId id="291" r:id="rId15"/>
    <p:sldId id="271" r:id="rId16"/>
    <p:sldId id="266" r:id="rId17"/>
  </p:sldIdLst>
  <p:sldSz cx="12192000" cy="6858000"/>
  <p:notesSz cx="10234613" cy="70993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1C36"/>
    <a:srgbClr val="000000"/>
    <a:srgbClr val="FFFFFF"/>
    <a:srgbClr val="808080"/>
    <a:srgbClr val="D82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81F44DF-8173-4937-A897-14D42E282379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743103"/>
            <a:ext cx="4434999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797246" y="6743103"/>
            <a:ext cx="4434999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93ACA7F-1E87-4249-8945-7F774B88580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939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758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1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12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102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355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866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21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63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81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02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779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65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90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27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2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ACA7F-1E87-4249-8945-7F774B88580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13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1737A-9791-4EB0-9050-DCD4B2E7B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A8CF7D-6B4B-4BD9-A3A5-6B64D6768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0C4D0A-F8BB-459C-81BE-C8B0AF1B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473EFF-B878-4081-A8FC-7B06D230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0BB0E1-DC5B-410B-B1E2-B733E2DD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14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B1C98F-F985-4676-A9EA-C263B1AA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CEC4C6-E3E4-4EEC-965D-90D1F0200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6F79FB-1A74-4B11-BE5E-83D8DE19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259F95-8715-4BEA-A6AA-67007BBC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9CCE56-91D0-49BC-8A72-D006F148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71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3D232B-F89A-4657-9C9C-AF3B7EDE2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EFEE64-5EF9-4E77-8966-83468A7B8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51647E-B959-4076-8298-5C8E7AEDE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B5F50E-AFC2-41BF-8055-C92F9C9B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B643D8-E3C4-479D-AE75-F2EF3DD7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3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78DE3-B624-4E1C-A10D-18CEEEFE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4FEC96-6275-4C18-A3CD-631E9F736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08642A-3F5C-479F-A5B8-B49BA285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2F71F8-D559-4938-B747-BEAEF7C7F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E23E41-74E1-484D-8C77-1CF4ED01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1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E2322C-9B40-4074-968D-02CE212DC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806072-B59F-4A30-8440-15ED50C0D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E1868E-33E0-4E6A-A611-28F15298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11BD4-7A44-4225-8108-8E4A0252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20728-BA18-40F5-AE5C-E3F1CBB2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895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F84C9-2FB9-403C-9817-76A9EC06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336771-28A2-4750-9CAA-9309E66A5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A40E11-C462-4B63-BFDB-9A9EED000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77D14E-10E9-4215-AB42-811AE1CA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5BC13C-063A-43BD-B259-8CA0292C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1DB905-357F-4801-8E13-C16089B6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396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B1A1FC-BC15-452D-A9AD-60EB586E6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F18F1A-9893-41D3-AD2B-AB33846F6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F2E9D20-4B52-4DA9-9F28-DF0C6593B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25A219-F4D6-475B-8F80-1B4FC0EE0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47DE4B-D5DE-41F7-93B2-E66DF426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0F6FB36-858D-4D13-B14C-A18A349B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1696C2-4D7D-4053-829B-B7C00891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4CD26FE-CA38-4511-A675-0D19E947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51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AF4B90-358F-446B-94E3-34485366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25108E-9CEC-4D3B-BE14-34773244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90FCE01-6FB4-4B88-9AAF-DFC43F39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539123-6B34-487C-8247-08CE870D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11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323D32B-0FFE-4964-BC90-A43E35B5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7F67CBD-3507-4699-85A5-9544EABD4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1F8A98-4027-4172-A1B7-4CA691A4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171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E0F15-AFEE-468E-A8E2-0150B8FB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0E639C-F244-47C2-BE36-1BD157C35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C5A8B8-BA5A-41DD-A67E-29E553A83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B95CCC-D92B-422A-AF6E-A7B9864B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755501-62A4-4C58-A1E6-BA907436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9187BE-6673-47AA-8050-A147093A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1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C379E5-AC41-46E2-A85D-21790E87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C2F5344-AF49-402A-A120-41AC7D773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871931-23F6-471F-99CC-DFF8D3843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294281-8ABE-4F52-97DC-5A9BBBDBA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903705-C1EE-415F-8D9D-C30BD99F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9F9EE2-6F8B-4C57-9378-57C2FFBB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92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3C645F-D8B5-4F33-9E4F-888B744B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19D484-059E-48D4-ACBD-2EA903916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005D1F-1B7C-4C6D-ACF3-E1D75D61B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1D3EC-C88F-4521-8BC3-23C30782E7C6}" type="datetimeFigureOut">
              <a:rPr lang="en-GB" smtClean="0"/>
              <a:t>14/05/2020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D5E13A-00D1-4BC1-9F53-2B5CAA2FE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D2BD1C-2C32-4BC0-A8BE-0B1826748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72AB9-A1F4-4974-AE0C-012AF780C3F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89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Worksheet9.xlsx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Worksheet8.xlsx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Excel_Worksheet11.xlsx"/><Relationship Id="rId5" Type="http://schemas.openxmlformats.org/officeDocument/2006/relationships/image" Target="../media/image17.emf"/><Relationship Id="rId10" Type="http://schemas.openxmlformats.org/officeDocument/2006/relationships/image" Target="../media/image1.png"/><Relationship Id="rId4" Type="http://schemas.openxmlformats.org/officeDocument/2006/relationships/package" Target="../embeddings/Microsoft_Excel_Worksheet10.xlsx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Excel_Worksheet13.xlsx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12.xlsx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Excel_Worksheet15.xlsx"/><Relationship Id="rId5" Type="http://schemas.openxmlformats.org/officeDocument/2006/relationships/image" Target="../media/image24.emf"/><Relationship Id="rId10" Type="http://schemas.openxmlformats.org/officeDocument/2006/relationships/image" Target="../media/image1.png"/><Relationship Id="rId4" Type="http://schemas.openxmlformats.org/officeDocument/2006/relationships/package" Target="../embeddings/Microsoft_Excel_Worksheet14.xlsx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tre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scikit-learn.org/stable/modules/generated/sklearn.model_selection.GridSearchCV.html" TargetMode="External"/><Relationship Id="rId4" Type="http://schemas.openxmlformats.org/officeDocument/2006/relationships/hyperlink" Target="https://scikit-learn.org/stable/auto_examples/ensemble/plot_gradient_boosting_regression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package" Target="../embeddings/Microsoft_Excel_Worksheet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2.xlsx"/><Relationship Id="rId11" Type="http://schemas.openxmlformats.org/officeDocument/2006/relationships/image" Target="../media/image1.png"/><Relationship Id="rId5" Type="http://schemas.openxmlformats.org/officeDocument/2006/relationships/image" Target="../media/image3.emf"/><Relationship Id="rId10" Type="http://schemas.openxmlformats.org/officeDocument/2006/relationships/image" Target="../media/image6.png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notesSlide" Target="../notesSlides/notesSlide7.xml"/><Relationship Id="rId7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4.xlsx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Worksheet7.xlsx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6.xlsx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1C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A8F626-12F6-4DDF-8AB4-0A6AFAD24E2B}"/>
              </a:ext>
            </a:extLst>
          </p:cNvPr>
          <p:cNvSpPr txBox="1">
            <a:spLocks/>
          </p:cNvSpPr>
          <p:nvPr/>
        </p:nvSpPr>
        <p:spPr>
          <a:xfrm>
            <a:off x="547937" y="3603309"/>
            <a:ext cx="9074235" cy="4924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3200" b="0" kern="1200" cap="none" baseline="0" noProof="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fr-FR" b="1" dirty="0"/>
              <a:t>Santander Customer Transaction Prediction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8126096-9B0D-4D14-B910-4D405CCEAC3C}"/>
              </a:ext>
            </a:extLst>
          </p:cNvPr>
          <p:cNvSpPr txBox="1">
            <a:spLocks/>
          </p:cNvSpPr>
          <p:nvPr/>
        </p:nvSpPr>
        <p:spPr>
          <a:xfrm>
            <a:off x="566737" y="4159026"/>
            <a:ext cx="561657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Font typeface="Arial" panose="020B0604020202020204" pitchFamily="34" charset="0"/>
              <a:buNone/>
              <a:defRPr sz="900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Chris Blé, Mounir Ettaouti, Clovis </a:t>
            </a:r>
            <a:r>
              <a:rPr kumimoji="0" lang="en-GB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Clotail</a:t>
            </a:r>
            <a:endParaRPr kumimoji="0" lang="en-GB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0B6A31-CFB7-4B4E-9B72-6C052A7A3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13" y="1"/>
            <a:ext cx="1946587" cy="696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3592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DCA62E-E655-4605-B43F-77A3AC12372A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en-GB" sz="2800" dirty="0">
                <a:solidFill>
                  <a:srgbClr val="A11C36"/>
                </a:solidFill>
              </a:rPr>
              <a:t>III. ML Decision Tree Classifier</a:t>
            </a:r>
          </a:p>
          <a:p>
            <a:pPr algn="just"/>
            <a:r>
              <a:rPr lang="en-GB" sz="2800" i="1" dirty="0">
                <a:solidFill>
                  <a:srgbClr val="808080"/>
                </a:solidFill>
              </a:rPr>
              <a:t>+ Gridsearch – Test Set (25% of dataset)</a:t>
            </a:r>
          </a:p>
          <a:p>
            <a:pPr algn="just"/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CAE93393-1871-491F-9DD7-3007D68393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367637"/>
              </p:ext>
            </p:extLst>
          </p:nvPr>
        </p:nvGraphicFramePr>
        <p:xfrm>
          <a:off x="355600" y="1991934"/>
          <a:ext cx="32575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Worksheet" r:id="rId4" imgW="3257420" imgH="717388" progId="Excel.Sheet.12">
                  <p:embed/>
                </p:oleObj>
              </mc:Choice>
              <mc:Fallback>
                <p:oleObj name="Worksheet" r:id="rId4" imgW="3257420" imgH="7173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991934"/>
                        <a:ext cx="325755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C75F11-976D-4CD5-87A6-EA0F71547034}"/>
              </a:ext>
            </a:extLst>
          </p:cNvPr>
          <p:cNvSpPr txBox="1">
            <a:spLocks/>
          </p:cNvSpPr>
          <p:nvPr/>
        </p:nvSpPr>
        <p:spPr>
          <a:xfrm>
            <a:off x="355600" y="1753043"/>
            <a:ext cx="3009899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Confusion Matrix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2D39ED88-E9AD-452D-B9C6-3C1039CD2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40165"/>
              </p:ext>
            </p:extLst>
          </p:nvPr>
        </p:nvGraphicFramePr>
        <p:xfrm>
          <a:off x="355600" y="2765110"/>
          <a:ext cx="26162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Worksheet" r:id="rId6" imgW="2616304" imgH="717388" progId="Excel.Sheet.12">
                  <p:embed/>
                </p:oleObj>
              </mc:Choice>
              <mc:Fallback>
                <p:oleObj name="Worksheet" r:id="rId6" imgW="2616304" imgH="7173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600" y="2765110"/>
                        <a:ext cx="261620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 11">
            <a:extLst>
              <a:ext uri="{FF2B5EF4-FFF2-40B4-BE49-F238E27FC236}">
                <a16:creationId xmlns:a16="http://schemas.microsoft.com/office/drawing/2014/main" id="{FC75169E-E262-43B7-9DE9-FEA8ABC36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525" y="1460530"/>
            <a:ext cx="5759624" cy="47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52A392-2471-4DE2-A47A-D2FA62857C56}"/>
              </a:ext>
            </a:extLst>
          </p:cNvPr>
          <p:cNvSpPr txBox="1">
            <a:spLocks/>
          </p:cNvSpPr>
          <p:nvPr/>
        </p:nvSpPr>
        <p:spPr>
          <a:xfrm>
            <a:off x="6111874" y="1283037"/>
            <a:ext cx="2972665" cy="368946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Feature Importance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10FDF42-078D-49F0-8420-2716243B8E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3576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DCA62E-E655-4605-B43F-77A3AC12372A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en-GB" sz="2800" dirty="0">
                <a:solidFill>
                  <a:srgbClr val="A11C36"/>
                </a:solidFill>
              </a:rPr>
              <a:t>IV. ML Gradient Boosting Classifier</a:t>
            </a:r>
          </a:p>
          <a:p>
            <a:pPr algn="just"/>
            <a:r>
              <a:rPr lang="en-GB" sz="2800" i="1" dirty="0">
                <a:solidFill>
                  <a:srgbClr val="808080"/>
                </a:solidFill>
              </a:rPr>
              <a:t>Base Model - Train Test (75% of dataset) </a:t>
            </a: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</a:endParaRPr>
          </a:p>
          <a:p>
            <a:pPr algn="just"/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C75F11-976D-4CD5-87A6-EA0F71547034}"/>
              </a:ext>
            </a:extLst>
          </p:cNvPr>
          <p:cNvSpPr txBox="1">
            <a:spLocks/>
          </p:cNvSpPr>
          <p:nvPr/>
        </p:nvSpPr>
        <p:spPr>
          <a:xfrm>
            <a:off x="355600" y="1753043"/>
            <a:ext cx="3009899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Confusion Matrix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52A392-2471-4DE2-A47A-D2FA62857C56}"/>
              </a:ext>
            </a:extLst>
          </p:cNvPr>
          <p:cNvSpPr txBox="1">
            <a:spLocks/>
          </p:cNvSpPr>
          <p:nvPr/>
        </p:nvSpPr>
        <p:spPr>
          <a:xfrm>
            <a:off x="6111874" y="1283037"/>
            <a:ext cx="2972665" cy="368946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Feature Importance</a:t>
            </a:r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E78A7E06-171D-43BE-984A-C5C2B2A4A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78759"/>
              </p:ext>
            </p:extLst>
          </p:nvPr>
        </p:nvGraphicFramePr>
        <p:xfrm>
          <a:off x="355600" y="1980813"/>
          <a:ext cx="32575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Worksheet" r:id="rId4" imgW="3257420" imgH="736508" progId="Excel.Sheet.12">
                  <p:embed/>
                </p:oleObj>
              </mc:Choice>
              <mc:Fallback>
                <p:oleObj name="Worksheet" r:id="rId4" imgW="3257420" imgH="73650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980813"/>
                        <a:ext cx="325755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E0994854-8BD3-4BE2-9B8C-9FB5689FF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08690"/>
              </p:ext>
            </p:extLst>
          </p:nvPr>
        </p:nvGraphicFramePr>
        <p:xfrm>
          <a:off x="355600" y="2753989"/>
          <a:ext cx="2616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Worksheet" r:id="rId6" imgW="2616304" imgH="736508" progId="Excel.Sheet.12">
                  <p:embed/>
                </p:oleObj>
              </mc:Choice>
              <mc:Fallback>
                <p:oleObj name="Worksheet" r:id="rId6" imgW="2616304" imgH="73650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600" y="2753989"/>
                        <a:ext cx="2616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A3AB3967-0243-452D-927C-C738C89D2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693" y="1467511"/>
            <a:ext cx="5726707" cy="475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48FF4E7-27B3-4A2B-86FC-20A3F0CAE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3752403"/>
            <a:ext cx="3560793" cy="291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45D3FBE-89D7-4ACB-B8DC-65DE8B726212}"/>
              </a:ext>
            </a:extLst>
          </p:cNvPr>
          <p:cNvSpPr txBox="1">
            <a:spLocks/>
          </p:cNvSpPr>
          <p:nvPr/>
        </p:nvSpPr>
        <p:spPr>
          <a:xfrm>
            <a:off x="355600" y="3617028"/>
            <a:ext cx="3094026" cy="366548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ROC Curve – area = 0,52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AC7D095-BDC4-4AA4-8FD8-6FB4A9D61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453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DCA62E-E655-4605-B43F-77A3AC12372A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en-GB" sz="2800" dirty="0">
                <a:solidFill>
                  <a:srgbClr val="A11C36"/>
                </a:solidFill>
              </a:rPr>
              <a:t>IV. ML Gradient Boosting Classifier</a:t>
            </a:r>
          </a:p>
          <a:p>
            <a:pPr algn="just"/>
            <a:r>
              <a:rPr lang="en-GB" sz="2800" i="1" dirty="0">
                <a:solidFill>
                  <a:srgbClr val="808080"/>
                </a:solidFill>
              </a:rPr>
              <a:t>+ Gridsearch (Train Set 75% of dataset)</a:t>
            </a: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</a:endParaRPr>
          </a:p>
          <a:p>
            <a:pPr algn="just"/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C75F11-976D-4CD5-87A6-EA0F71547034}"/>
              </a:ext>
            </a:extLst>
          </p:cNvPr>
          <p:cNvSpPr txBox="1">
            <a:spLocks/>
          </p:cNvSpPr>
          <p:nvPr/>
        </p:nvSpPr>
        <p:spPr>
          <a:xfrm>
            <a:off x="355600" y="1753043"/>
            <a:ext cx="3009899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None/>
              <a:tabLst/>
              <a:defRPr/>
            </a:pPr>
            <a:r>
              <a:rPr lang="en-GB" sz="1000" i="1" dirty="0"/>
              <a:t>Confusion Matrix</a:t>
            </a:r>
            <a:endParaRPr kumimoji="0" lang="en-GB" sz="100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52A392-2471-4DE2-A47A-D2FA62857C56}"/>
              </a:ext>
            </a:extLst>
          </p:cNvPr>
          <p:cNvSpPr txBox="1">
            <a:spLocks/>
          </p:cNvSpPr>
          <p:nvPr/>
        </p:nvSpPr>
        <p:spPr>
          <a:xfrm>
            <a:off x="6111874" y="1753043"/>
            <a:ext cx="2972665" cy="368946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ROC Curve – area = 0,53</a:t>
            </a: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C2A9134A-B612-4249-9373-0D0B305B44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05325"/>
              </p:ext>
            </p:extLst>
          </p:nvPr>
        </p:nvGraphicFramePr>
        <p:xfrm>
          <a:off x="355600" y="2000563"/>
          <a:ext cx="32575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Worksheet" r:id="rId4" imgW="3257420" imgH="717388" progId="Excel.Sheet.12">
                  <p:embed/>
                </p:oleObj>
              </mc:Choice>
              <mc:Fallback>
                <p:oleObj name="Worksheet" r:id="rId4" imgW="3257420" imgH="7173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2000563"/>
                        <a:ext cx="325755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1F157E4D-3CA0-4AE4-92FD-4E1FA427CC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356248"/>
              </p:ext>
            </p:extLst>
          </p:nvPr>
        </p:nvGraphicFramePr>
        <p:xfrm>
          <a:off x="355600" y="2765113"/>
          <a:ext cx="26162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Worksheet" r:id="rId6" imgW="2616304" imgH="717388" progId="Excel.Sheet.12">
                  <p:embed/>
                </p:oleObj>
              </mc:Choice>
              <mc:Fallback>
                <p:oleObj name="Worksheet" r:id="rId6" imgW="2616304" imgH="71738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600" y="2765113"/>
                        <a:ext cx="261620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 22">
            <a:extLst>
              <a:ext uri="{FF2B5EF4-FFF2-40B4-BE49-F238E27FC236}">
                <a16:creationId xmlns:a16="http://schemas.microsoft.com/office/drawing/2014/main" id="{49B2EE09-A4F4-44B0-B86D-ADE5B99B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990405"/>
            <a:ext cx="4931815" cy="404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CF80AB-2654-4ADF-87FC-1BC2CA1AA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2155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DCA62E-E655-4605-B43F-77A3AC12372A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en-GB" sz="2800" dirty="0">
                <a:solidFill>
                  <a:srgbClr val="A11C36"/>
                </a:solidFill>
              </a:rPr>
              <a:t>IV. ML Gradient Boosting Classifier</a:t>
            </a:r>
          </a:p>
          <a:p>
            <a:pPr algn="just"/>
            <a:r>
              <a:rPr lang="en-GB" sz="2800" i="1" dirty="0">
                <a:solidFill>
                  <a:srgbClr val="808080"/>
                </a:solidFill>
              </a:rPr>
              <a:t>+ Gridsearch (Test Set 25% of dataset)</a:t>
            </a:r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52A392-2471-4DE2-A47A-D2FA62857C56}"/>
              </a:ext>
            </a:extLst>
          </p:cNvPr>
          <p:cNvSpPr txBox="1">
            <a:spLocks/>
          </p:cNvSpPr>
          <p:nvPr/>
        </p:nvSpPr>
        <p:spPr>
          <a:xfrm>
            <a:off x="6111874" y="1283037"/>
            <a:ext cx="2972665" cy="368946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Feature Importance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ABB9F3-995B-4856-BC19-DD82CCC7EF6A}"/>
              </a:ext>
            </a:extLst>
          </p:cNvPr>
          <p:cNvSpPr txBox="1">
            <a:spLocks/>
          </p:cNvSpPr>
          <p:nvPr/>
        </p:nvSpPr>
        <p:spPr>
          <a:xfrm>
            <a:off x="355599" y="1758801"/>
            <a:ext cx="3009899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Confusion Matrix</a:t>
            </a:r>
          </a:p>
        </p:txBody>
      </p:sp>
      <p:graphicFrame>
        <p:nvGraphicFramePr>
          <p:cNvPr id="15" name="Objet 14">
            <a:extLst>
              <a:ext uri="{FF2B5EF4-FFF2-40B4-BE49-F238E27FC236}">
                <a16:creationId xmlns:a16="http://schemas.microsoft.com/office/drawing/2014/main" id="{B43C341D-53DA-4276-B92B-70C055C50A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510369"/>
              </p:ext>
            </p:extLst>
          </p:nvPr>
        </p:nvGraphicFramePr>
        <p:xfrm>
          <a:off x="355600" y="1990825"/>
          <a:ext cx="32575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Worksheet" r:id="rId4" imgW="3257420" imgH="717388" progId="Excel.Sheet.12">
                  <p:embed/>
                </p:oleObj>
              </mc:Choice>
              <mc:Fallback>
                <p:oleObj name="Worksheet" r:id="rId4" imgW="3257420" imgH="717388" progId="Excel.Sheet.12">
                  <p:embed/>
                  <p:pic>
                    <p:nvPicPr>
                      <p:cNvPr id="15" name="Objet 14">
                        <a:extLst>
                          <a:ext uri="{FF2B5EF4-FFF2-40B4-BE49-F238E27FC236}">
                            <a16:creationId xmlns:a16="http://schemas.microsoft.com/office/drawing/2014/main" id="{B43C341D-53DA-4276-B92B-70C055C50A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990825"/>
                        <a:ext cx="325755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 18">
            <a:extLst>
              <a:ext uri="{FF2B5EF4-FFF2-40B4-BE49-F238E27FC236}">
                <a16:creationId xmlns:a16="http://schemas.microsoft.com/office/drawing/2014/main" id="{1D323534-7591-4487-9314-FA2E0A292E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896414"/>
              </p:ext>
            </p:extLst>
          </p:nvPr>
        </p:nvGraphicFramePr>
        <p:xfrm>
          <a:off x="355599" y="2755375"/>
          <a:ext cx="26162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Worksheet" r:id="rId6" imgW="2616304" imgH="717388" progId="Excel.Sheet.12">
                  <p:embed/>
                </p:oleObj>
              </mc:Choice>
              <mc:Fallback>
                <p:oleObj name="Worksheet" r:id="rId6" imgW="2616304" imgH="717388" progId="Excel.Sheet.12">
                  <p:embed/>
                  <p:pic>
                    <p:nvPicPr>
                      <p:cNvPr id="19" name="Objet 18">
                        <a:extLst>
                          <a:ext uri="{FF2B5EF4-FFF2-40B4-BE49-F238E27FC236}">
                            <a16:creationId xmlns:a16="http://schemas.microsoft.com/office/drawing/2014/main" id="{1D323534-7591-4487-9314-FA2E0A292E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599" y="2755375"/>
                        <a:ext cx="261620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Image 19">
            <a:extLst>
              <a:ext uri="{FF2B5EF4-FFF2-40B4-BE49-F238E27FC236}">
                <a16:creationId xmlns:a16="http://schemas.microsoft.com/office/drawing/2014/main" id="{6CE57E1C-894C-48D9-A7CF-73985F019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1874" y="1506537"/>
            <a:ext cx="5724526" cy="475624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E8D0562-8F63-4326-9293-81EE8FD2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798397"/>
            <a:ext cx="3569420" cy="292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AFF5FB-6021-45DD-B32A-692FC4360D22}"/>
              </a:ext>
            </a:extLst>
          </p:cNvPr>
          <p:cNvSpPr txBox="1">
            <a:spLocks/>
          </p:cNvSpPr>
          <p:nvPr/>
        </p:nvSpPr>
        <p:spPr>
          <a:xfrm>
            <a:off x="355600" y="3617028"/>
            <a:ext cx="3094026" cy="366548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ROC Curve – area = 0,54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EE24AC0-5D9B-48F7-9A0C-76F6F5E744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8545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DCA62E-E655-4605-B43F-77A3AC12372A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en-GB" sz="2800" dirty="0">
                <a:solidFill>
                  <a:srgbClr val="A11C36"/>
                </a:solidFill>
              </a:rPr>
              <a:t>V. Why choose our model ?</a:t>
            </a:r>
          </a:p>
          <a:p>
            <a:pPr algn="just"/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F2A4A3-57F9-47BB-BF60-E956D9AE8E92}"/>
              </a:ext>
            </a:extLst>
          </p:cNvPr>
          <p:cNvSpPr txBox="1">
            <a:spLocks/>
          </p:cNvSpPr>
          <p:nvPr/>
        </p:nvSpPr>
        <p:spPr>
          <a:xfrm>
            <a:off x="346073" y="1562999"/>
            <a:ext cx="11512549" cy="4314824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</a:rPr>
              <a:t>What’s at stake for Banco Santander ?</a:t>
            </a:r>
          </a:p>
          <a:p>
            <a:pPr lvl="4" algn="just">
              <a:buFont typeface="Wingdings" panose="05000000000000000000" pitchFamily="2" charset="2"/>
              <a:buChar char="Ø"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lvl="4" algn="just"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00000"/>
                </a:solidFill>
              </a:rPr>
              <a:t>Identify the most </a:t>
            </a:r>
            <a:r>
              <a:rPr lang="en-US" sz="1400" b="1" dirty="0">
                <a:solidFill>
                  <a:srgbClr val="A11C36"/>
                </a:solidFill>
              </a:rPr>
              <a:t>relevant features</a:t>
            </a:r>
            <a:r>
              <a:rPr lang="en-US" sz="1400" dirty="0">
                <a:solidFill>
                  <a:srgbClr val="000000"/>
                </a:solidFill>
              </a:rPr>
              <a:t> in transaction occurrence</a:t>
            </a:r>
          </a:p>
          <a:p>
            <a:pPr lvl="4" algn="just">
              <a:buFont typeface="Wingdings" panose="05000000000000000000" pitchFamily="2" charset="2"/>
              <a:buChar char="Ø"/>
              <a:defRPr/>
            </a:pPr>
            <a:endParaRPr lang="en-US" sz="1400" dirty="0">
              <a:solidFill>
                <a:srgbClr val="000000"/>
              </a:solidFill>
            </a:endParaRPr>
          </a:p>
          <a:p>
            <a:pPr lvl="8" algn="just"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a more </a:t>
            </a:r>
            <a:r>
              <a:rPr lang="en-US" sz="1400" b="1" dirty="0">
                <a:solidFill>
                  <a:srgbClr val="A11C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and informed analysis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customer behavior</a:t>
            </a:r>
          </a:p>
          <a:p>
            <a:pPr lvl="4" algn="just">
              <a:buFont typeface="Wingdings" panose="05000000000000000000" pitchFamily="2" charset="2"/>
              <a:buChar char="Ø"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algn="just">
              <a:buFont typeface="Wingdings" panose="05000000000000000000" pitchFamily="2" charset="2"/>
              <a:buChar char="Ø"/>
              <a:defRPr/>
            </a:pPr>
            <a:endParaRPr lang="en-US" dirty="0">
              <a:solidFill>
                <a:srgbClr val="000000"/>
              </a:solidFill>
            </a:endParaRPr>
          </a:p>
          <a:p>
            <a:pPr algn="just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</a:rPr>
              <a:t>What was achieved by our model ?</a:t>
            </a:r>
          </a:p>
          <a:p>
            <a:pPr marL="0" indent="0" algn="just"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lvl="4" algn="just"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00000"/>
                </a:solidFill>
              </a:rPr>
              <a:t>Accuracy of </a:t>
            </a:r>
            <a:r>
              <a:rPr lang="en-US" sz="1400" b="1" dirty="0">
                <a:solidFill>
                  <a:srgbClr val="A11C36"/>
                </a:solidFill>
              </a:rPr>
              <a:t>0,9038</a:t>
            </a:r>
            <a:r>
              <a:rPr lang="en-US" sz="1400" dirty="0">
                <a:solidFill>
                  <a:srgbClr val="000000"/>
                </a:solidFill>
              </a:rPr>
              <a:t> and ROC area of </a:t>
            </a:r>
            <a:r>
              <a:rPr lang="en-US" sz="1400" b="1" dirty="0">
                <a:solidFill>
                  <a:srgbClr val="A11C36"/>
                </a:solidFill>
              </a:rPr>
              <a:t>0,54 </a:t>
            </a:r>
          </a:p>
          <a:p>
            <a:pPr lvl="0" algn="just">
              <a:buFont typeface="Wingdings" panose="05000000000000000000" pitchFamily="2" charset="2"/>
              <a:buChar char="Ø"/>
              <a:defRPr/>
            </a:pPr>
            <a:endParaRPr lang="en-US" sz="1400" dirty="0">
              <a:solidFill>
                <a:srgbClr val="000000"/>
              </a:solidFill>
            </a:endParaRPr>
          </a:p>
          <a:p>
            <a:pPr lvl="8" algn="just"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reduction: from </a:t>
            </a:r>
            <a:r>
              <a:rPr lang="en-US" sz="1400" b="1" dirty="0">
                <a:solidFill>
                  <a:srgbClr val="A11C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1400" b="1" dirty="0">
                <a:solidFill>
                  <a:srgbClr val="A11C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A11C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features </a:t>
            </a:r>
            <a:endParaRPr lang="en-US" sz="1400" b="1" dirty="0">
              <a:solidFill>
                <a:srgbClr val="A11C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 algn="just">
              <a:buFont typeface="Wingdings" panose="05000000000000000000" pitchFamily="2" charset="2"/>
              <a:buChar char="Ø"/>
              <a:defRPr/>
            </a:pPr>
            <a:endParaRPr lang="en-US" sz="1400" b="1" dirty="0">
              <a:solidFill>
                <a:srgbClr val="A11C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 algn="just">
              <a:buFont typeface="Wingdings" panose="05000000000000000000" pitchFamily="2" charset="2"/>
              <a:buChar char="Ø"/>
              <a:defRPr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  <a:defRPr/>
            </a:pPr>
            <a:endParaRPr lang="en-US" dirty="0">
              <a:solidFill>
                <a:srgbClr val="000000"/>
              </a:solidFill>
            </a:endParaRPr>
          </a:p>
          <a:p>
            <a:pPr lvl="4" algn="just">
              <a:buFont typeface="Wingdings" panose="05000000000000000000" pitchFamily="2" charset="2"/>
              <a:buChar char="Ø"/>
              <a:defRPr/>
            </a:pPr>
            <a:endParaRPr lang="en-US" sz="1600" dirty="0">
              <a:solidFill>
                <a:srgbClr val="000000"/>
              </a:solidFill>
            </a:endParaRPr>
          </a:p>
          <a:p>
            <a:pPr lvl="7" algn="just">
              <a:buFont typeface="Wingdings" panose="05000000000000000000" pitchFamily="2" charset="2"/>
              <a:buChar char="Ø"/>
              <a:defRPr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FCE5F8A-BB4A-4919-A4EF-8F4E9EB5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25" y="1296627"/>
            <a:ext cx="597073" cy="7200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78DC1EC-9A8D-42FD-9527-AA31F19C6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48" y="2006786"/>
            <a:ext cx="720000" cy="711219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B2E6031-28FE-4D26-84D8-03780CA41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48" y="2661676"/>
            <a:ext cx="720000" cy="76732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F57DD3C2-1918-4E14-8511-91FB3C519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825" y="4863981"/>
            <a:ext cx="720000" cy="7200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75F7A02-2BE8-4BC3-832F-7FBB9DB7F9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25" y="3421459"/>
            <a:ext cx="720000" cy="7200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3E15E60-4778-4485-BD49-67D1264B7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25" y="4142720"/>
            <a:ext cx="720000" cy="7200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12E8769E-5DCB-4710-8C1C-EC780A73D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1454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15D4BD-63A3-4BEE-8368-FFEEAD66F2E4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A11C3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VI. References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78EF0C-540E-4C1D-A929-A94B21CBF8BF}"/>
              </a:ext>
            </a:extLst>
          </p:cNvPr>
          <p:cNvSpPr txBox="1">
            <a:spLocks/>
          </p:cNvSpPr>
          <p:nvPr/>
        </p:nvSpPr>
        <p:spPr>
          <a:xfrm>
            <a:off x="346073" y="2000250"/>
            <a:ext cx="11512549" cy="4314824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6258FC-343F-47D1-B463-331D557E148B}"/>
              </a:ext>
            </a:extLst>
          </p:cNvPr>
          <p:cNvSpPr txBox="1">
            <a:spLocks/>
          </p:cNvSpPr>
          <p:nvPr/>
        </p:nvSpPr>
        <p:spPr>
          <a:xfrm>
            <a:off x="346073" y="1275873"/>
            <a:ext cx="11512549" cy="4314824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buFont typeface="Wingdings" panose="05000000000000000000" pitchFamily="2" charset="2"/>
              <a:buChar char="§"/>
              <a:defRPr/>
            </a:pPr>
            <a:r>
              <a:rPr lang="fr-FR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https://scikit-learn.org/stable/modules/tree.html</a:t>
            </a:r>
            <a:endParaRPr lang="fr-FR" dirty="0">
              <a:solidFill>
                <a:srgbClr val="000000"/>
              </a:solidFill>
            </a:endParaRPr>
          </a:p>
          <a:p>
            <a:pPr lvl="0" algn="just">
              <a:buFont typeface="Wingdings" panose="05000000000000000000" pitchFamily="2" charset="2"/>
              <a:buChar char="§"/>
              <a:defRPr/>
            </a:pPr>
            <a:r>
              <a:rPr lang="fr-FR" dirty="0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https://scikit-learn.org/stable/auto_examples/ensemble/plot_gradient_boosting_regression.html</a:t>
            </a:r>
            <a:endParaRPr lang="fr-FR" dirty="0">
              <a:solidFill>
                <a:srgbClr val="000000"/>
              </a:solidFill>
            </a:endParaRPr>
          </a:p>
          <a:p>
            <a:pPr lvl="0" algn="just">
              <a:buFont typeface="Wingdings" panose="05000000000000000000" pitchFamily="2" charset="2"/>
              <a:buChar char="§"/>
              <a:defRPr/>
            </a:pPr>
            <a:r>
              <a:rPr lang="fr-FR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https://scikit-learn.org/stable/modules/generated/sklearn.model_selection.GridSearchCV.html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6E445A-221E-4443-864F-BA456ABEF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2843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B12DC4-3C11-43D3-A035-0C27705C5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13" y="1"/>
            <a:ext cx="1946587" cy="696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6051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15D4BD-63A3-4BEE-8368-FFEEAD66F2E4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A11C3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Summary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78EF0C-540E-4C1D-A929-A94B21CBF8BF}"/>
              </a:ext>
            </a:extLst>
          </p:cNvPr>
          <p:cNvSpPr txBox="1">
            <a:spLocks/>
          </p:cNvSpPr>
          <p:nvPr/>
        </p:nvSpPr>
        <p:spPr>
          <a:xfrm>
            <a:off x="346073" y="1275549"/>
            <a:ext cx="11512549" cy="4521243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0" indent="-400050" algn="just">
              <a:buFont typeface="+mj-lt"/>
              <a:buAutoNum type="romanUcPeriod"/>
              <a:defRPr/>
            </a:pPr>
            <a:r>
              <a:rPr lang="en-GB" dirty="0">
                <a:solidFill>
                  <a:srgbClr val="A11C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and Dataset</a:t>
            </a:r>
          </a:p>
          <a:p>
            <a:pPr marL="400050" lvl="0" indent="-400050" algn="just">
              <a:buFont typeface="+mj-lt"/>
              <a:buAutoNum type="romanUcPeriod"/>
              <a:defRPr/>
            </a:pPr>
            <a:endParaRPr lang="en-GB" dirty="0">
              <a:solidFill>
                <a:srgbClr val="A11C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0" indent="-400050" algn="just">
              <a:buFont typeface="+mj-lt"/>
              <a:buAutoNum type="romanUcPeriod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1C3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Statistical </a:t>
            </a:r>
            <a:r>
              <a:rPr lang="en-GB" dirty="0">
                <a:solidFill>
                  <a:srgbClr val="A11C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&amp; relevant features selection</a:t>
            </a:r>
          </a:p>
          <a:p>
            <a:pPr marL="400050" lvl="0" indent="-400050" algn="just">
              <a:buFont typeface="+mj-lt"/>
              <a:buAutoNum type="romanUcPeriod"/>
              <a:defRPr/>
            </a:pPr>
            <a:endParaRPr lang="en-GB" dirty="0">
              <a:solidFill>
                <a:srgbClr val="A11C3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0" indent="-400050" algn="just">
              <a:buFont typeface="+mj-lt"/>
              <a:buAutoNum type="romanUcPeriod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1C3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ML Decision Tree Classifier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Model - Train Set (75% of dataset)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Gridsearch – Train Set (75% of dataset)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Gridsearch – Test Set (25% of dataset)</a:t>
            </a:r>
          </a:p>
          <a:p>
            <a:pPr marL="400050" indent="-400050" algn="just">
              <a:buFont typeface="+mj-lt"/>
              <a:buAutoNum type="romanUcPeriod"/>
              <a:defRPr/>
            </a:pPr>
            <a:r>
              <a:rPr lang="en-US" dirty="0">
                <a:solidFill>
                  <a:srgbClr val="A11C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Gradient Boosting Classifier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Model - Train Test (75% of dataset) 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Gridsearch (Train Set 75% of dataset)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en-US" i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Gridsearch (Test Set 25% of dataset)</a:t>
            </a:r>
          </a:p>
          <a:p>
            <a:pPr marL="400050" indent="-400050" algn="just">
              <a:buFont typeface="+mj-lt"/>
              <a:buAutoNum type="romanUcPeriod"/>
              <a:defRPr/>
            </a:pPr>
            <a:r>
              <a:rPr lang="en-US" dirty="0">
                <a:solidFill>
                  <a:srgbClr val="A11C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choose our model ?</a:t>
            </a:r>
          </a:p>
          <a:p>
            <a:pPr marL="400050" indent="-400050" algn="just">
              <a:buFont typeface="+mj-lt"/>
              <a:buAutoNum type="romanUcPeriod"/>
              <a:defRPr/>
            </a:pPr>
            <a:r>
              <a:rPr lang="en-US" dirty="0">
                <a:solidFill>
                  <a:srgbClr val="A11C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72FC57-3591-4268-8AB5-3C6197F6F241}"/>
              </a:ext>
            </a:extLst>
          </p:cNvPr>
          <p:cNvSpPr txBox="1">
            <a:spLocks/>
          </p:cNvSpPr>
          <p:nvPr/>
        </p:nvSpPr>
        <p:spPr>
          <a:xfrm>
            <a:off x="333378" y="1625775"/>
            <a:ext cx="11512549" cy="246074"/>
          </a:xfrm>
          <a:prstGeom prst="rect">
            <a:avLst/>
          </a:prstGeom>
          <a:solidFill>
            <a:srgbClr val="A11C36"/>
          </a:solidFill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  <a:defRPr/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F539F6-649B-4D0E-A38D-513D37E6A1FF}"/>
              </a:ext>
            </a:extLst>
          </p:cNvPr>
          <p:cNvSpPr txBox="1">
            <a:spLocks/>
          </p:cNvSpPr>
          <p:nvPr/>
        </p:nvSpPr>
        <p:spPr>
          <a:xfrm>
            <a:off x="333377" y="2331159"/>
            <a:ext cx="11512549" cy="246074"/>
          </a:xfrm>
          <a:prstGeom prst="rect">
            <a:avLst/>
          </a:prstGeom>
          <a:solidFill>
            <a:srgbClr val="A11C36"/>
          </a:solidFill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  <a:defRPr/>
            </a:pPr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618806E-DBFE-4300-BAE2-0F5D7678C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84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15D4BD-63A3-4BEE-8368-FFEEAD66F2E4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A11C3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I. Objective and Dataset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78EF0C-540E-4C1D-A929-A94B21CBF8BF}"/>
              </a:ext>
            </a:extLst>
          </p:cNvPr>
          <p:cNvSpPr txBox="1">
            <a:spLocks/>
          </p:cNvSpPr>
          <p:nvPr/>
        </p:nvSpPr>
        <p:spPr>
          <a:xfrm>
            <a:off x="346073" y="1275873"/>
            <a:ext cx="11512549" cy="4314824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</a:rPr>
              <a:t>Objective: identify which customers will make a specific transaction in the future, irrespective of the amount of money transacted.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D1277CC4-0011-4B82-8321-6CFF6635D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346321"/>
              </p:ext>
            </p:extLst>
          </p:nvPr>
        </p:nvGraphicFramePr>
        <p:xfrm>
          <a:off x="355600" y="1918287"/>
          <a:ext cx="11511112" cy="3028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" name="Worksheet" r:id="rId4" imgW="8134220" imgH="2140112" progId="Excel.Sheet.12">
                  <p:embed/>
                </p:oleObj>
              </mc:Choice>
              <mc:Fallback>
                <p:oleObj name="Worksheet" r:id="rId4" imgW="8134220" imgH="2140112" progId="Excel.Sheet.12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D1277CC4-0011-4B82-8321-6CFF6635D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918287"/>
                        <a:ext cx="11511112" cy="3028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BDAF7CF6-59BD-4803-9F73-7560C99AC2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2193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1C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084982-337D-4C0D-A190-EE58212E3FC5}"/>
              </a:ext>
            </a:extLst>
          </p:cNvPr>
          <p:cNvSpPr txBox="1">
            <a:spLocks/>
          </p:cNvSpPr>
          <p:nvPr/>
        </p:nvSpPr>
        <p:spPr>
          <a:xfrm>
            <a:off x="547937" y="3603309"/>
            <a:ext cx="9074235" cy="4924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3200" b="0" kern="1200" cap="none" baseline="0" noProof="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fr-FR" b="1" dirty="0"/>
              <a:t>Data </a:t>
            </a:r>
            <a:r>
              <a:rPr lang="fr-FR" b="1" dirty="0" err="1"/>
              <a:t>Processing</a:t>
            </a: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1B0718-18A8-4938-9A27-69D4C4849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13" y="1"/>
            <a:ext cx="1946587" cy="696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0630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15D4BD-63A3-4BEE-8368-FFEEAD66F2E4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en-GB" sz="2800" dirty="0">
                <a:solidFill>
                  <a:srgbClr val="A11C36"/>
                </a:solidFill>
              </a:rPr>
              <a:t>II. Statistical testing &amp; relevant features selection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92169B39-FEDF-4B5F-86ED-28BA313382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085467"/>
              </p:ext>
            </p:extLst>
          </p:nvPr>
        </p:nvGraphicFramePr>
        <p:xfrm>
          <a:off x="347401" y="2885748"/>
          <a:ext cx="3009900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Worksheet" r:id="rId4" imgW="3009848" imgH="3359173" progId="Excel.Sheet.12">
                  <p:embed/>
                </p:oleObj>
              </mc:Choice>
              <mc:Fallback>
                <p:oleObj name="Worksheet" r:id="rId4" imgW="3009848" imgH="33591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401" y="2885748"/>
                        <a:ext cx="3009900" cy="335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55AF04E4-A27B-4A39-985F-F82274930E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411332"/>
              </p:ext>
            </p:extLst>
          </p:nvPr>
        </p:nvGraphicFramePr>
        <p:xfrm>
          <a:off x="3921684" y="2868496"/>
          <a:ext cx="27813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Worksheet" r:id="rId6" imgW="2781352" imgH="3365408" progId="Excel.Sheet.12">
                  <p:embed/>
                </p:oleObj>
              </mc:Choice>
              <mc:Fallback>
                <p:oleObj name="Worksheet" r:id="rId6" imgW="2781352" imgH="336540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1684" y="2868496"/>
                        <a:ext cx="27813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EDE798-6DE8-40CA-B988-8DD476E577E3}"/>
              </a:ext>
            </a:extLst>
          </p:cNvPr>
          <p:cNvSpPr txBox="1">
            <a:spLocks/>
          </p:cNvSpPr>
          <p:nvPr/>
        </p:nvSpPr>
        <p:spPr>
          <a:xfrm>
            <a:off x="347401" y="6280177"/>
            <a:ext cx="3009899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=&gt; 45 relevant features with no autocorrelation</a:t>
            </a:r>
            <a:r>
              <a:rPr kumimoji="0" lang="en-GB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</a:p>
        </p:txBody>
      </p:sp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2F178D1C-9286-438F-BD8C-3C088CEE6B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367450"/>
              </p:ext>
            </p:extLst>
          </p:nvPr>
        </p:nvGraphicFramePr>
        <p:xfrm>
          <a:off x="355600" y="1240109"/>
          <a:ext cx="1470158" cy="1332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Worksheet" r:id="rId8" imgW="1631820" imgH="1479665" progId="Excel.Sheet.12">
                  <p:embed/>
                </p:oleObj>
              </mc:Choice>
              <mc:Fallback>
                <p:oleObj name="Worksheet" r:id="rId8" imgW="1631820" imgH="1479665" progId="Excel.Sheet.12">
                  <p:embed/>
                  <p:pic>
                    <p:nvPicPr>
                      <p:cNvPr id="2" name="Objet 1">
                        <a:extLst>
                          <a:ext uri="{FF2B5EF4-FFF2-40B4-BE49-F238E27FC236}">
                            <a16:creationId xmlns:a16="http://schemas.microsoft.com/office/drawing/2014/main" id="{3BBB2745-63A0-4595-8FD3-E1416DD4D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5600" y="1240109"/>
                        <a:ext cx="1470158" cy="1332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3DCA214-FEC2-4170-A2E6-D86274391CA9}"/>
              </a:ext>
            </a:extLst>
          </p:cNvPr>
          <p:cNvSpPr txBox="1">
            <a:spLocks/>
          </p:cNvSpPr>
          <p:nvPr/>
        </p:nvSpPr>
        <p:spPr>
          <a:xfrm>
            <a:off x="341530" y="2707949"/>
            <a:ext cx="3009899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Pearson correlation, Chi2 &amp; ANOVA </a:t>
            </a:r>
            <a:r>
              <a:rPr lang="en-GB" dirty="0" err="1"/>
              <a:t>FValue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38ABD35-6330-48BA-AE28-276E3363494C}"/>
              </a:ext>
            </a:extLst>
          </p:cNvPr>
          <p:cNvSpPr txBox="1">
            <a:spLocks/>
          </p:cNvSpPr>
          <p:nvPr/>
        </p:nvSpPr>
        <p:spPr>
          <a:xfrm>
            <a:off x="3935578" y="2368588"/>
            <a:ext cx="2767406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Recursive features elimination using Gradient Boosting classifier, Logistic Regression and Decision Tree</a:t>
            </a:r>
          </a:p>
          <a:p>
            <a:endParaRPr lang="en-GB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BD9AB35-974D-429D-8463-6F337B4F58AC}"/>
              </a:ext>
            </a:extLst>
          </p:cNvPr>
          <p:cNvCxnSpPr>
            <a:cxnSpLocks/>
          </p:cNvCxnSpPr>
          <p:nvPr/>
        </p:nvCxnSpPr>
        <p:spPr>
          <a:xfrm>
            <a:off x="3420571" y="4322427"/>
            <a:ext cx="431002" cy="0"/>
          </a:xfrm>
          <a:prstGeom prst="straightConnector1">
            <a:avLst/>
          </a:prstGeom>
          <a:ln>
            <a:solidFill>
              <a:srgbClr val="A11C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0D6799-A6CE-41A9-BC60-2CDA5CEF7E26}"/>
              </a:ext>
            </a:extLst>
          </p:cNvPr>
          <p:cNvSpPr txBox="1">
            <a:spLocks/>
          </p:cNvSpPr>
          <p:nvPr/>
        </p:nvSpPr>
        <p:spPr>
          <a:xfrm>
            <a:off x="3884541" y="6274000"/>
            <a:ext cx="3009899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96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1913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92800" indent="-179388" algn="l" defTabSz="10763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72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76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48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13 relevant features</a:t>
            </a:r>
            <a:r>
              <a:rPr kumimoji="0" lang="en-GB" sz="1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245C276-637E-4F10-81EC-8908C6C49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25" y="1679064"/>
            <a:ext cx="4677314" cy="479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1B5142A-304F-4138-91DF-20C0179CC030}"/>
              </a:ext>
            </a:extLst>
          </p:cNvPr>
          <p:cNvSpPr txBox="1">
            <a:spLocks/>
          </p:cNvSpPr>
          <p:nvPr/>
        </p:nvSpPr>
        <p:spPr>
          <a:xfrm>
            <a:off x="7105125" y="1488677"/>
            <a:ext cx="3363980" cy="190387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Correlation Matrix (13 </a:t>
            </a:r>
            <a:r>
              <a:rPr lang="en-GB"/>
              <a:t>relevant features)</a:t>
            </a:r>
            <a:endParaRPr lang="en-GB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759DEAE-C1CD-400A-AAD8-24B385F54E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5764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1C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084982-337D-4C0D-A190-EE58212E3FC5}"/>
              </a:ext>
            </a:extLst>
          </p:cNvPr>
          <p:cNvSpPr txBox="1">
            <a:spLocks/>
          </p:cNvSpPr>
          <p:nvPr/>
        </p:nvSpPr>
        <p:spPr>
          <a:xfrm>
            <a:off x="547937" y="3603309"/>
            <a:ext cx="9074235" cy="4924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3200" b="0" kern="1200" cap="none" baseline="0" noProof="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fr-FR" b="1" dirty="0"/>
              <a:t>Modeling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663120-7EBC-46E7-A063-DBA5ED741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13" y="1"/>
            <a:ext cx="1946587" cy="696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7360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15D4BD-63A3-4BEE-8368-FFEEAD66F2E4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A11C36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III. ML Decision Tree Classifier</a:t>
            </a:r>
          </a:p>
          <a:p>
            <a:pPr algn="just"/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Base Model - Train Set (75% of dataset)</a:t>
            </a:r>
          </a:p>
          <a:p>
            <a:pPr algn="just"/>
            <a:endParaRPr kumimoji="0" lang="en-GB" sz="2800" b="0" i="1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5F742E-2F1E-40F4-98F2-38CE8D1DE531}"/>
              </a:ext>
            </a:extLst>
          </p:cNvPr>
          <p:cNvSpPr txBox="1">
            <a:spLocks/>
          </p:cNvSpPr>
          <p:nvPr/>
        </p:nvSpPr>
        <p:spPr>
          <a:xfrm>
            <a:off x="332904" y="1777878"/>
            <a:ext cx="3009899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Confusion Matrix</a:t>
            </a:r>
          </a:p>
        </p:txBody>
      </p:sp>
      <p:graphicFrame>
        <p:nvGraphicFramePr>
          <p:cNvPr id="10" name="Objet 9">
            <a:extLst>
              <a:ext uri="{FF2B5EF4-FFF2-40B4-BE49-F238E27FC236}">
                <a16:creationId xmlns:a16="http://schemas.microsoft.com/office/drawing/2014/main" id="{C5E8A99C-35EC-453C-935E-00AC9CBFA4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907606"/>
              </p:ext>
            </p:extLst>
          </p:nvPr>
        </p:nvGraphicFramePr>
        <p:xfrm>
          <a:off x="332425" y="2788493"/>
          <a:ext cx="1720662" cy="329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Worksheet" r:id="rId4" imgW="1759131" imgH="336665" progId="Excel.Sheet.12">
                  <p:embed/>
                </p:oleObj>
              </mc:Choice>
              <mc:Fallback>
                <p:oleObj name="Worksheet" r:id="rId4" imgW="1759131" imgH="336665" progId="Excel.Sheet.12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0BD8A134-49BC-4E92-BEC7-61A2E9774F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425" y="2788493"/>
                        <a:ext cx="1720662" cy="3292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Image 16">
            <a:extLst>
              <a:ext uri="{FF2B5EF4-FFF2-40B4-BE49-F238E27FC236}">
                <a16:creationId xmlns:a16="http://schemas.microsoft.com/office/drawing/2014/main" id="{AEFF710A-3697-4F2E-8C49-100D621F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869" y="1438574"/>
            <a:ext cx="5769280" cy="479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E67B6C-FD3B-42FB-BCF3-BD9950092853}"/>
              </a:ext>
            </a:extLst>
          </p:cNvPr>
          <p:cNvSpPr txBox="1">
            <a:spLocks/>
          </p:cNvSpPr>
          <p:nvPr/>
        </p:nvSpPr>
        <p:spPr>
          <a:xfrm>
            <a:off x="6116120" y="1286175"/>
            <a:ext cx="2972665" cy="368946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Feature Importance</a:t>
            </a:r>
          </a:p>
        </p:txBody>
      </p:sp>
      <p:graphicFrame>
        <p:nvGraphicFramePr>
          <p:cNvPr id="20" name="Objet 19">
            <a:extLst>
              <a:ext uri="{FF2B5EF4-FFF2-40B4-BE49-F238E27FC236}">
                <a16:creationId xmlns:a16="http://schemas.microsoft.com/office/drawing/2014/main" id="{7A06EF7C-A3F0-4723-88FC-2660AB1460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123228"/>
              </p:ext>
            </p:extLst>
          </p:nvPr>
        </p:nvGraphicFramePr>
        <p:xfrm>
          <a:off x="323851" y="1993563"/>
          <a:ext cx="3257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Worksheet" r:id="rId7" imgW="3257420" imgH="666681" progId="Excel.Sheet.12">
                  <p:embed/>
                </p:oleObj>
              </mc:Choice>
              <mc:Fallback>
                <p:oleObj name="Worksheet" r:id="rId7" imgW="3257420" imgH="66668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851" y="1993563"/>
                        <a:ext cx="3257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7DC7A1C2-BE7F-4723-960A-4CB0C4E926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5980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DCA62E-E655-4605-B43F-77A3AC12372A}"/>
              </a:ext>
            </a:extLst>
          </p:cNvPr>
          <p:cNvSpPr txBox="1">
            <a:spLocks/>
          </p:cNvSpPr>
          <p:nvPr/>
        </p:nvSpPr>
        <p:spPr>
          <a:xfrm>
            <a:off x="355600" y="273596"/>
            <a:ext cx="11512549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just"/>
            <a:r>
              <a:rPr lang="en-GB" sz="2800" dirty="0">
                <a:solidFill>
                  <a:srgbClr val="A11C36"/>
                </a:solidFill>
              </a:rPr>
              <a:t>III. ML Decision Tree Classifier</a:t>
            </a:r>
          </a:p>
          <a:p>
            <a:pPr algn="just"/>
            <a:r>
              <a:rPr lang="en-GB" sz="2800" i="1" dirty="0">
                <a:solidFill>
                  <a:srgbClr val="808080"/>
                </a:solidFill>
              </a:rPr>
              <a:t>+ Gridsearch – Train Set (75% of dataset)</a:t>
            </a:r>
          </a:p>
        </p:txBody>
      </p:sp>
      <p:graphicFrame>
        <p:nvGraphicFramePr>
          <p:cNvPr id="13" name="Objet 12">
            <a:extLst>
              <a:ext uri="{FF2B5EF4-FFF2-40B4-BE49-F238E27FC236}">
                <a16:creationId xmlns:a16="http://schemas.microsoft.com/office/drawing/2014/main" id="{D48149BF-EDDB-4908-88B3-9B7875E90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438593"/>
              </p:ext>
            </p:extLst>
          </p:nvPr>
        </p:nvGraphicFramePr>
        <p:xfrm>
          <a:off x="355600" y="1983866"/>
          <a:ext cx="325754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Worksheet" r:id="rId4" imgW="3257420" imgH="736508" progId="Excel.Sheet.12">
                  <p:embed/>
                </p:oleObj>
              </mc:Choice>
              <mc:Fallback>
                <p:oleObj name="Worksheet" r:id="rId4" imgW="3257420" imgH="73650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983866"/>
                        <a:ext cx="3257548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 13">
            <a:extLst>
              <a:ext uri="{FF2B5EF4-FFF2-40B4-BE49-F238E27FC236}">
                <a16:creationId xmlns:a16="http://schemas.microsoft.com/office/drawing/2014/main" id="{E76B144E-57E9-41D4-AE3F-CDB73501DB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759637"/>
              </p:ext>
            </p:extLst>
          </p:nvPr>
        </p:nvGraphicFramePr>
        <p:xfrm>
          <a:off x="355600" y="2807841"/>
          <a:ext cx="2616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Worksheet" r:id="rId6" imgW="2616304" imgH="736508" progId="Excel.Sheet.12">
                  <p:embed/>
                </p:oleObj>
              </mc:Choice>
              <mc:Fallback>
                <p:oleObj name="Worksheet" r:id="rId6" imgW="2616304" imgH="73650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600" y="2807841"/>
                        <a:ext cx="2616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 14">
            <a:extLst>
              <a:ext uri="{FF2B5EF4-FFF2-40B4-BE49-F238E27FC236}">
                <a16:creationId xmlns:a16="http://schemas.microsoft.com/office/drawing/2014/main" id="{EADAEA9A-E17D-43FE-BD57-A83C9410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22" y="1506538"/>
            <a:ext cx="5766091" cy="479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057D7B-84C5-405E-95E6-2F670819CEB2}"/>
              </a:ext>
            </a:extLst>
          </p:cNvPr>
          <p:cNvSpPr txBox="1">
            <a:spLocks/>
          </p:cNvSpPr>
          <p:nvPr/>
        </p:nvSpPr>
        <p:spPr>
          <a:xfrm>
            <a:off x="6111874" y="1283037"/>
            <a:ext cx="2972665" cy="368946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/>
              <a:t>Feature Importance</a:t>
            </a: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BFBABC-A05D-4E5E-BA96-D372DDD0D082}"/>
              </a:ext>
            </a:extLst>
          </p:cNvPr>
          <p:cNvSpPr txBox="1">
            <a:spLocks/>
          </p:cNvSpPr>
          <p:nvPr/>
        </p:nvSpPr>
        <p:spPr>
          <a:xfrm>
            <a:off x="355600" y="1753043"/>
            <a:ext cx="3009899" cy="374271"/>
          </a:xfrm>
          <a:prstGeom prst="rect">
            <a:avLst/>
          </a:prstGeom>
          <a:ln>
            <a:noFill/>
          </a:ln>
        </p:spPr>
        <p:txBody>
          <a:bodyPr vert="horz" lIns="36000" tIns="0" rIns="0" bIns="0" rtlCol="0">
            <a:noAutofit/>
          </a:bodyPr>
          <a:lstStyle>
            <a:defPPr>
              <a:defRPr lang="fr-FR"/>
            </a:defPPr>
            <a:lvl1pPr marR="0" lvl="0" indent="0" algn="just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D82034"/>
              </a:buClr>
              <a:buSzTx/>
              <a:buFont typeface="Arial" panose="020B0604020202020204" pitchFamily="34" charset="0"/>
              <a:buNone/>
              <a:tabLst/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96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4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92800" indent="-179388" defTabSz="10763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tabLst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72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6pPr>
            <a:lvl7pPr marL="12276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7pPr>
            <a:lvl8pPr marL="14148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–"/>
              <a:defRPr sz="1200"/>
            </a:lvl8pPr>
            <a:lvl9pPr marL="1602000" indent="-180000">
              <a:spcBef>
                <a:spcPts val="0"/>
              </a:spcBef>
              <a:spcAft>
                <a:spcPts val="600"/>
              </a:spcAft>
              <a:buClr>
                <a:srgbClr val="D82034"/>
              </a:buClr>
              <a:buFont typeface="Arial" panose="020B0604020202020204" pitchFamily="34" charset="0"/>
              <a:buChar char="•"/>
              <a:defRPr sz="1200"/>
            </a:lvl9pPr>
          </a:lstStyle>
          <a:p>
            <a:r>
              <a:rPr lang="en-GB" dirty="0"/>
              <a:t>Confusion Matrix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8E1B2C-FEFB-453C-9A5A-7D675A32B4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9455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0" name="Rectangle 70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DCA62E-E655-4605-B43F-77A3AC12372A}"/>
              </a:ext>
            </a:extLst>
          </p:cNvPr>
          <p:cNvSpPr txBox="1">
            <a:spLocks/>
          </p:cNvSpPr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00" dirty="0">
                <a:solidFill>
                  <a:schemeClr val="tx1"/>
                </a:solidFill>
                <a:latin typeface="+mj-lt"/>
                <a:cs typeface="+mj-cs"/>
              </a:rPr>
              <a:t>III. ML Decision Tree Classifier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00" i="1" dirty="0">
                <a:solidFill>
                  <a:schemeClr val="tx1"/>
                </a:solidFill>
                <a:latin typeface="+mj-lt"/>
                <a:cs typeface="+mj-cs"/>
              </a:rPr>
              <a:t>+ </a:t>
            </a:r>
            <a:r>
              <a:rPr lang="en-US" sz="3100" i="1" dirty="0" err="1">
                <a:solidFill>
                  <a:schemeClr val="tx1"/>
                </a:solidFill>
                <a:latin typeface="+mj-lt"/>
                <a:cs typeface="+mj-cs"/>
              </a:rPr>
              <a:t>Gridsearch</a:t>
            </a:r>
            <a:r>
              <a:rPr lang="en-US" sz="3100" i="1" dirty="0">
                <a:solidFill>
                  <a:schemeClr val="tx1"/>
                </a:solidFill>
                <a:latin typeface="+mj-lt"/>
                <a:cs typeface="+mj-cs"/>
              </a:rPr>
              <a:t> – Train Set (75% of dataset)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F6A4B4-2ECA-4005-BBDA-AC55DB7C5E9C}"/>
              </a:ext>
            </a:extLst>
          </p:cNvPr>
          <p:cNvSpPr txBox="1">
            <a:spLocks/>
          </p:cNvSpPr>
          <p:nvPr/>
        </p:nvSpPr>
        <p:spPr>
          <a:xfrm>
            <a:off x="250826" y="121196"/>
            <a:ext cx="7201494" cy="1080542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A11C36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8E1B2C-FEFB-453C-9A5A-7D675A32B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79" y="6454906"/>
            <a:ext cx="1126920" cy="4030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74F953B-BC75-46C8-AB57-A489AA28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18" y="587833"/>
            <a:ext cx="6520387" cy="56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e 83">
            <a:extLst>
              <a:ext uri="{FF2B5EF4-FFF2-40B4-BE49-F238E27FC236}">
                <a16:creationId xmlns:a16="http://schemas.microsoft.com/office/drawing/2014/main" id="{665092CD-0A51-4801-B122-2C97EA11A96E}"/>
              </a:ext>
            </a:extLst>
          </p:cNvPr>
          <p:cNvGrpSpPr/>
          <p:nvPr/>
        </p:nvGrpSpPr>
        <p:grpSpPr>
          <a:xfrm>
            <a:off x="1083076" y="1459149"/>
            <a:ext cx="6064418" cy="4033861"/>
            <a:chOff x="1083076" y="1459149"/>
            <a:chExt cx="6064418" cy="4033861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AECE4398-28FD-4266-917A-3DEA66C7981B}"/>
                </a:ext>
              </a:extLst>
            </p:cNvPr>
            <p:cNvCxnSpPr/>
            <p:nvPr/>
          </p:nvCxnSpPr>
          <p:spPr>
            <a:xfrm flipH="1">
              <a:off x="2772383" y="1459149"/>
              <a:ext cx="1079190" cy="563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BDD176C9-5624-4EE0-A1BE-36B009436100}"/>
                </a:ext>
              </a:extLst>
            </p:cNvPr>
            <p:cNvCxnSpPr/>
            <p:nvPr/>
          </p:nvCxnSpPr>
          <p:spPr>
            <a:xfrm>
              <a:off x="4487906" y="1459149"/>
              <a:ext cx="1094737" cy="563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37B40F49-678D-429A-A1CD-8A68BFC6EC41}"/>
                </a:ext>
              </a:extLst>
            </p:cNvPr>
            <p:cNvCxnSpPr/>
            <p:nvPr/>
          </p:nvCxnSpPr>
          <p:spPr>
            <a:xfrm flipH="1">
              <a:off x="1557622" y="2580207"/>
              <a:ext cx="1079190" cy="563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0E2C4835-3B78-4BB2-9C2A-49DB52EC7EF7}"/>
                </a:ext>
              </a:extLst>
            </p:cNvPr>
            <p:cNvCxnSpPr/>
            <p:nvPr/>
          </p:nvCxnSpPr>
          <p:spPr>
            <a:xfrm>
              <a:off x="2636812" y="2580207"/>
              <a:ext cx="1094737" cy="563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8C0B09D9-7BD2-4B13-9EBF-F21DFA6A6C54}"/>
                </a:ext>
              </a:extLst>
            </p:cNvPr>
            <p:cNvCxnSpPr>
              <a:cxnSpLocks/>
            </p:cNvCxnSpPr>
            <p:nvPr/>
          </p:nvCxnSpPr>
          <p:spPr>
            <a:xfrm>
              <a:off x="6550499" y="3665371"/>
              <a:ext cx="360938" cy="641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AC328202-1893-4CFE-A96C-725BE3C66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0629" y="3701265"/>
              <a:ext cx="589000" cy="572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EEE9F01C-A901-4B5F-91F8-799B0EF44DEF}"/>
                </a:ext>
              </a:extLst>
            </p:cNvPr>
            <p:cNvCxnSpPr>
              <a:cxnSpLocks/>
            </p:cNvCxnSpPr>
            <p:nvPr/>
          </p:nvCxnSpPr>
          <p:spPr>
            <a:xfrm>
              <a:off x="1849628" y="3701265"/>
              <a:ext cx="494077" cy="572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568D48CA-C1E7-4F95-89C2-A5301B0EE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0038" y="3678624"/>
              <a:ext cx="539596" cy="594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0D4162C1-0C76-41E5-A5CA-D72329234FC5}"/>
                </a:ext>
              </a:extLst>
            </p:cNvPr>
            <p:cNvCxnSpPr>
              <a:cxnSpLocks/>
            </p:cNvCxnSpPr>
            <p:nvPr/>
          </p:nvCxnSpPr>
          <p:spPr>
            <a:xfrm>
              <a:off x="3519633" y="3678624"/>
              <a:ext cx="491702" cy="594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A5E07003-89CD-4ADD-88B9-9A463BBCE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7668" y="3665121"/>
              <a:ext cx="415822" cy="608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6030B190-7077-495C-AA2B-AFF33B3AF380}"/>
                </a:ext>
              </a:extLst>
            </p:cNvPr>
            <p:cNvCxnSpPr>
              <a:cxnSpLocks/>
            </p:cNvCxnSpPr>
            <p:nvPr/>
          </p:nvCxnSpPr>
          <p:spPr>
            <a:xfrm>
              <a:off x="5069150" y="3666478"/>
              <a:ext cx="429194" cy="620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46CE2643-E061-49E5-A2EA-06CCCC28B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076" y="4743849"/>
              <a:ext cx="432965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>
              <a:extLst>
                <a:ext uri="{FF2B5EF4-FFF2-40B4-BE49-F238E27FC236}">
                  <a16:creationId xmlns:a16="http://schemas.microsoft.com/office/drawing/2014/main" id="{1AE893B8-48DC-4F7D-BECD-46BF778AABF7}"/>
                </a:ext>
              </a:extLst>
            </p:cNvPr>
            <p:cNvCxnSpPr>
              <a:cxnSpLocks/>
            </p:cNvCxnSpPr>
            <p:nvPr/>
          </p:nvCxnSpPr>
          <p:spPr>
            <a:xfrm>
              <a:off x="1516041" y="4743849"/>
              <a:ext cx="193981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A4B444EB-5E71-4202-BA6C-90ACBFEE3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3749" y="4743849"/>
              <a:ext cx="432965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3C2D0B25-67DB-44FD-82B0-502929045C2C}"/>
                </a:ext>
              </a:extLst>
            </p:cNvPr>
            <p:cNvCxnSpPr>
              <a:cxnSpLocks/>
            </p:cNvCxnSpPr>
            <p:nvPr/>
          </p:nvCxnSpPr>
          <p:spPr>
            <a:xfrm>
              <a:off x="2246714" y="4743849"/>
              <a:ext cx="193981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446DC5DE-B280-42C0-BA28-3ED0E9EAB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7073" y="4743849"/>
              <a:ext cx="432965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6AC82376-8BEC-4B03-B7A8-E8E61E8675BF}"/>
                </a:ext>
              </a:extLst>
            </p:cNvPr>
            <p:cNvCxnSpPr>
              <a:cxnSpLocks/>
            </p:cNvCxnSpPr>
            <p:nvPr/>
          </p:nvCxnSpPr>
          <p:spPr>
            <a:xfrm>
              <a:off x="2980038" y="4743849"/>
              <a:ext cx="193981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>
              <a:extLst>
                <a:ext uri="{FF2B5EF4-FFF2-40B4-BE49-F238E27FC236}">
                  <a16:creationId xmlns:a16="http://schemas.microsoft.com/office/drawing/2014/main" id="{D65773E1-A3FD-4C52-8FD3-186BAD6EB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7387" y="4740192"/>
              <a:ext cx="432965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21391A1A-9A1E-4538-AEC9-00AA76370E49}"/>
                </a:ext>
              </a:extLst>
            </p:cNvPr>
            <p:cNvCxnSpPr>
              <a:cxnSpLocks/>
            </p:cNvCxnSpPr>
            <p:nvPr/>
          </p:nvCxnSpPr>
          <p:spPr>
            <a:xfrm>
              <a:off x="3810352" y="4740192"/>
              <a:ext cx="193981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73">
              <a:extLst>
                <a:ext uri="{FF2B5EF4-FFF2-40B4-BE49-F238E27FC236}">
                  <a16:creationId xmlns:a16="http://schemas.microsoft.com/office/drawing/2014/main" id="{A5E6EB8E-94BD-4C17-8D99-0C6D8D717E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0710" y="4740192"/>
              <a:ext cx="432965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75">
              <a:extLst>
                <a:ext uri="{FF2B5EF4-FFF2-40B4-BE49-F238E27FC236}">
                  <a16:creationId xmlns:a16="http://schemas.microsoft.com/office/drawing/2014/main" id="{ABD20BF9-205F-4951-8797-C836F5CCF5B2}"/>
                </a:ext>
              </a:extLst>
            </p:cNvPr>
            <p:cNvCxnSpPr>
              <a:cxnSpLocks/>
            </p:cNvCxnSpPr>
            <p:nvPr/>
          </p:nvCxnSpPr>
          <p:spPr>
            <a:xfrm>
              <a:off x="4543675" y="4740192"/>
              <a:ext cx="193981" cy="733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77">
              <a:extLst>
                <a:ext uri="{FF2B5EF4-FFF2-40B4-BE49-F238E27FC236}">
                  <a16:creationId xmlns:a16="http://schemas.microsoft.com/office/drawing/2014/main" id="{8C20DEE9-3E68-4398-8CED-7A542B0AF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7525" y="4769709"/>
              <a:ext cx="369356" cy="704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avec flèche 78">
              <a:extLst>
                <a:ext uri="{FF2B5EF4-FFF2-40B4-BE49-F238E27FC236}">
                  <a16:creationId xmlns:a16="http://schemas.microsoft.com/office/drawing/2014/main" id="{F39FC0EB-7BDA-48E1-963C-14E7E5929BF9}"/>
                </a:ext>
              </a:extLst>
            </p:cNvPr>
            <p:cNvCxnSpPr>
              <a:cxnSpLocks/>
            </p:cNvCxnSpPr>
            <p:nvPr/>
          </p:nvCxnSpPr>
          <p:spPr>
            <a:xfrm>
              <a:off x="5256880" y="4769709"/>
              <a:ext cx="201105" cy="704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avec flèche 79">
              <a:extLst>
                <a:ext uri="{FF2B5EF4-FFF2-40B4-BE49-F238E27FC236}">
                  <a16:creationId xmlns:a16="http://schemas.microsoft.com/office/drawing/2014/main" id="{D2273804-5C73-454B-BA18-4D0F1AB973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1770" y="4769709"/>
              <a:ext cx="369356" cy="704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DC00B0D0-A103-424F-99EC-63FFA26713DE}"/>
                </a:ext>
              </a:extLst>
            </p:cNvPr>
            <p:cNvCxnSpPr>
              <a:cxnSpLocks/>
            </p:cNvCxnSpPr>
            <p:nvPr/>
          </p:nvCxnSpPr>
          <p:spPr>
            <a:xfrm>
              <a:off x="6101125" y="4769709"/>
              <a:ext cx="201105" cy="704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368C99B5-F4CE-4207-9F75-7BFE9363B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1161" y="4788854"/>
              <a:ext cx="369356" cy="704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>
              <a:extLst>
                <a:ext uri="{FF2B5EF4-FFF2-40B4-BE49-F238E27FC236}">
                  <a16:creationId xmlns:a16="http://schemas.microsoft.com/office/drawing/2014/main" id="{74CB6542-0A60-46E1-BFDF-600E3DA3AEFB}"/>
                </a:ext>
              </a:extLst>
            </p:cNvPr>
            <p:cNvCxnSpPr>
              <a:cxnSpLocks/>
            </p:cNvCxnSpPr>
            <p:nvPr/>
          </p:nvCxnSpPr>
          <p:spPr>
            <a:xfrm>
              <a:off x="6880517" y="4807507"/>
              <a:ext cx="266977" cy="666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73CA9ABA-4BFA-4490-8FDC-FF3D8355C747}"/>
                </a:ext>
              </a:extLst>
            </p:cNvPr>
            <p:cNvCxnSpPr/>
            <p:nvPr/>
          </p:nvCxnSpPr>
          <p:spPr>
            <a:xfrm flipH="1">
              <a:off x="4675671" y="2548900"/>
              <a:ext cx="1079190" cy="563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>
              <a:extLst>
                <a:ext uri="{FF2B5EF4-FFF2-40B4-BE49-F238E27FC236}">
                  <a16:creationId xmlns:a16="http://schemas.microsoft.com/office/drawing/2014/main" id="{2F59B23E-5174-4A5E-8E18-430B9A384BAD}"/>
                </a:ext>
              </a:extLst>
            </p:cNvPr>
            <p:cNvCxnSpPr/>
            <p:nvPr/>
          </p:nvCxnSpPr>
          <p:spPr>
            <a:xfrm>
              <a:off x="5754861" y="2548900"/>
              <a:ext cx="1094737" cy="563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8854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469</Words>
  <Application>Microsoft Office PowerPoint</Application>
  <PresentationFormat>Grand écran</PresentationFormat>
  <Paragraphs>93</Paragraphs>
  <Slides>16</Slides>
  <Notes>16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Thème Office</vt:lpstr>
      <vt:lpstr>Worksheet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 Ble</dc:creator>
  <cp:lastModifiedBy>Chris Ble</cp:lastModifiedBy>
  <cp:revision>2</cp:revision>
  <dcterms:created xsi:type="dcterms:W3CDTF">2020-05-14T12:58:56Z</dcterms:created>
  <dcterms:modified xsi:type="dcterms:W3CDTF">2020-05-14T13:07:49Z</dcterms:modified>
</cp:coreProperties>
</file>